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96" r:id="rId3"/>
    <p:sldId id="301" r:id="rId4"/>
    <p:sldId id="300" r:id="rId5"/>
    <p:sldId id="283" r:id="rId6"/>
    <p:sldId id="258" r:id="rId7"/>
    <p:sldId id="259" r:id="rId8"/>
    <p:sldId id="260" r:id="rId9"/>
    <p:sldId id="261" r:id="rId10"/>
    <p:sldId id="287" r:id="rId11"/>
    <p:sldId id="284" r:id="rId12"/>
    <p:sldId id="297" r:id="rId13"/>
    <p:sldId id="267" r:id="rId14"/>
    <p:sldId id="263" r:id="rId15"/>
    <p:sldId id="264" r:id="rId16"/>
    <p:sldId id="268" r:id="rId17"/>
    <p:sldId id="269" r:id="rId18"/>
    <p:sldId id="270" r:id="rId19"/>
    <p:sldId id="271" r:id="rId20"/>
    <p:sldId id="272" r:id="rId21"/>
    <p:sldId id="273" r:id="rId22"/>
    <p:sldId id="275" r:id="rId23"/>
    <p:sldId id="276" r:id="rId24"/>
    <p:sldId id="277" r:id="rId25"/>
    <p:sldId id="281" r:id="rId26"/>
    <p:sldId id="298" r:id="rId27"/>
    <p:sldId id="285" r:id="rId28"/>
    <p:sldId id="286" r:id="rId29"/>
    <p:sldId id="299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302" r:id="rId39"/>
    <p:sldId id="303" r:id="rId40"/>
    <p:sldId id="304" r:id="rId41"/>
    <p:sldId id="282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4660"/>
  </p:normalViewPr>
  <p:slideViewPr>
    <p:cSldViewPr>
      <p:cViewPr varScale="1">
        <p:scale>
          <a:sx n="123" d="100"/>
          <a:sy n="123" d="100"/>
        </p:scale>
        <p:origin x="124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881870-D76B-49F3-BBC4-E8D1277E9E47}" type="datetimeFigureOut">
              <a:rPr lang="sr-Latn-CS" smtClean="0"/>
              <a:pPr/>
              <a:t>25.12.2016.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C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0C61E-671D-4C22-835E-2FA110595FD3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475400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84368B-7557-4BD2-8239-05CFAF0E28B0}" type="slidenum">
              <a:rPr lang="sr-Latn-C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841145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AFA8C9-7CB3-4DFF-B942-920C4D7DC440}" type="slidenum">
              <a:rPr lang="sr-Latn-C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789185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2C483-E9BB-4B03-A4EA-1C3786C1F1E6}" type="datetimeFigureOut">
              <a:rPr lang="en-US" smtClean="0"/>
              <a:pPr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6DB70-E210-41DB-AEDE-3AA17D8078A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Memorandum DOLE PPT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6284976"/>
            <a:ext cx="9144000" cy="573024"/>
          </a:xfrm>
          <a:prstGeom prst="rect">
            <a:avLst/>
          </a:prstGeom>
        </p:spPr>
      </p:pic>
      <p:pic>
        <p:nvPicPr>
          <p:cNvPr id="8" name="Picture 7" descr="Memorandum GORE PPT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8534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2.xls"/><Relationship Id="rId5" Type="http://schemas.openxmlformats.org/officeDocument/2006/relationships/image" Target="../media/image15.emf"/><Relationship Id="rId4" Type="http://schemas.openxmlformats.org/officeDocument/2006/relationships/oleObject" Target="../embeddings/Microsoft_Excel_97-2003_Worksheet1.xls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>
            <a:noAutofit/>
          </a:bodyPr>
          <a:lstStyle/>
          <a:p>
            <a:r>
              <a:rPr lang="sr-Latn-RS" dirty="0" smtClean="0"/>
              <a:t>KLJUČNE KOMPETENCIJE </a:t>
            </a:r>
            <a:r>
              <a:rPr lang="x-none" dirty="0" smtClean="0"/>
              <a:t>ZA NOV</a:t>
            </a:r>
            <a:r>
              <a:rPr lang="sr-Latn-RS" dirty="0" smtClean="0"/>
              <a:t>O VREME</a:t>
            </a:r>
            <a:endParaRPr lang="en-US" dirty="0"/>
          </a:p>
        </p:txBody>
      </p:sp>
      <p:pic>
        <p:nvPicPr>
          <p:cNvPr id="4" name="Picture 3" descr="Memorandum DOLE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284976"/>
            <a:ext cx="9144000" cy="573024"/>
          </a:xfrm>
          <a:prstGeom prst="rect">
            <a:avLst/>
          </a:prstGeom>
        </p:spPr>
      </p:pic>
      <p:pic>
        <p:nvPicPr>
          <p:cNvPr id="5" name="Picture 4" descr="Memorandum GORE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853440"/>
          </a:xfrm>
          <a:prstGeom prst="rect">
            <a:avLst/>
          </a:prstGeom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CS" dirty="0" smtClean="0"/>
              <a:t>Verica Babić</a:t>
            </a:r>
          </a:p>
          <a:p>
            <a:r>
              <a:rPr lang="sr-Latn-CS" dirty="0" smtClean="0"/>
              <a:t>Ekonomski fakultet Univerziteta u Kragujevcu</a:t>
            </a:r>
            <a:endParaRPr lang="sr-Latn-C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143000" y="44958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09327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394364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90600"/>
            <a:ext cx="8762999" cy="490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34060" cy="1385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723" y="1447800"/>
            <a:ext cx="8892277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2590799" cy="147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7315200" cy="5259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287963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sr-Latn-C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Rizik od nestašice radne snage i potreba za višim stepenom zaposlenosti</a:t>
            </a:r>
          </a:p>
          <a:p>
            <a:pPr>
              <a:buNone/>
            </a:pPr>
            <a:endParaRPr lang="en-US" dirty="0" smtClean="0"/>
          </a:p>
          <a:p>
            <a:pPr lvl="3">
              <a:buFont typeface="Wingdings" pitchFamily="2" charset="2"/>
              <a:buChar char="q"/>
            </a:pPr>
            <a:r>
              <a:rPr lang="sr-Latn-CS" sz="3600" dirty="0" smtClean="0"/>
              <a:t>Uticaj demografskih trendova</a:t>
            </a:r>
          </a:p>
          <a:p>
            <a:pPr lvl="3">
              <a:buNone/>
            </a:pPr>
            <a:endParaRPr lang="sr-Latn-CS" sz="3600" dirty="0" smtClean="0"/>
          </a:p>
          <a:p>
            <a:pPr lvl="3">
              <a:buFont typeface="Wingdings" pitchFamily="2" charset="2"/>
              <a:buChar char="q"/>
            </a:pPr>
            <a:r>
              <a:rPr lang="sr-Latn-CS" sz="3600" dirty="0" smtClean="0"/>
              <a:t>Migracioni tokovi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CS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Trendovi u potrebnim veštinama i zanimanjima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Latn-CS" dirty="0" smtClean="0"/>
              <a:t>Viši zahtevi u veštinama u svim zanimanjima</a:t>
            </a:r>
          </a:p>
          <a:p>
            <a:pPr>
              <a:buNone/>
            </a:pPr>
            <a:endParaRPr lang="en-US" dirty="0" smtClean="0"/>
          </a:p>
          <a:p>
            <a:pPr lvl="1" algn="just">
              <a:buFont typeface="Wingdings" pitchFamily="2" charset="2"/>
              <a:buChar char="ü"/>
            </a:pPr>
            <a:r>
              <a:rPr lang="sr-Latn-CS" sz="3200" dirty="0" smtClean="0"/>
              <a:t>Povećanje potrebe za visokim obrazovanjem u periodu od 2006.-2020. godine, pad u potrebama za niskim stepenom obrazovanja</a:t>
            </a:r>
            <a:endParaRPr lang="en-US" sz="3200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990600"/>
            <a:ext cx="7086600" cy="45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371600"/>
            <a:ext cx="7543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14400"/>
            <a:ext cx="7010400" cy="533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838200"/>
            <a:ext cx="772529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295400"/>
            <a:ext cx="7162799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sr-Latn-CS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III. </a:t>
            </a:r>
            <a:r>
              <a:rPr lang="sr-Latn-CS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PREDVIĐANJE I USAGLAŠAVANJE: NOVE VEŠTINE ZA NOVA RADNA MESTA</a:t>
            </a:r>
            <a:endParaRPr lang="en-US" sz="40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434340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sr-Latn-CS" dirty="0" smtClean="0"/>
              <a:t>U središtu strategije EU za rast i poslove je potreba da se unapređuju veštine stanovništva EU i da se obezbedi bolje podudaranje sa potrebama tržišta rada.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NOVE VE</a:t>
            </a:r>
            <a:r>
              <a:rPr lang="x-none" sz="4000" smtClean="0"/>
              <a:t>ŠTINE ZA NOVE POSLOVE</a:t>
            </a:r>
            <a:endParaRPr lang="sr-Latn-C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153400" cy="2438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r-Latn-CS" dirty="0" smtClean="0"/>
              <a:t>INICIJATIVA EU</a:t>
            </a:r>
          </a:p>
          <a:p>
            <a:pPr marL="514350" indent="-514350">
              <a:buFont typeface="+mj-lt"/>
              <a:buAutoNum type="arabicPeriod"/>
            </a:pPr>
            <a:r>
              <a:rPr lang="sr-Latn-CS" dirty="0" smtClean="0"/>
              <a:t>SRBIJA (NIŠAVSKI OKRUG)</a:t>
            </a:r>
          </a:p>
          <a:p>
            <a:pPr marL="514350" indent="-514350">
              <a:buFont typeface="+mj-lt"/>
              <a:buAutoNum type="arabicPeriod"/>
            </a:pPr>
            <a:r>
              <a:rPr lang="sr-Latn-CS" dirty="0" smtClean="0"/>
              <a:t>UNIVERZITETI I ZAPOŠLJAVANJE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763000" cy="541020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sr-Latn-CS" sz="48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1. </a:t>
            </a:r>
            <a:r>
              <a:rPr lang="sr-Latn-CS" sz="5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Ispravljanje nepodudarnosti</a:t>
            </a:r>
          </a:p>
          <a:p>
            <a:pPr lvl="1">
              <a:buFont typeface="Wingdings" pitchFamily="2" charset="2"/>
              <a:buChar char="ü"/>
            </a:pPr>
            <a:r>
              <a:rPr lang="sr-Latn-CS" sz="3600" dirty="0" smtClean="0"/>
              <a:t>Rešenja Evropske Komisije sa ciljem promovisanja profesionalizma i geografske mobilnosti</a:t>
            </a:r>
          </a:p>
          <a:p>
            <a:pPr lvl="1">
              <a:buNone/>
            </a:pPr>
            <a:endParaRPr lang="sr-Latn-CS" sz="3600" dirty="0" smtClean="0"/>
          </a:p>
          <a:p>
            <a:pPr lvl="2" algn="just">
              <a:buFont typeface="Wingdings" pitchFamily="2" charset="2"/>
              <a:buChar char="q"/>
            </a:pPr>
            <a:r>
              <a:rPr lang="sr-Latn-CS" sz="3200" dirty="0" smtClean="0"/>
              <a:t>FORMIRANJE </a:t>
            </a:r>
            <a:r>
              <a:rPr lang="en-US" sz="3200" dirty="0" smtClean="0"/>
              <a:t>EUROPEAN LABOUR MARKET MONITOR</a:t>
            </a:r>
            <a:endParaRPr lang="x-none" sz="3200" smtClean="0"/>
          </a:p>
          <a:p>
            <a:pPr lvl="2" algn="just">
              <a:buNone/>
            </a:pPr>
            <a:endParaRPr lang="sr-Latn-CS" sz="3200" dirty="0" smtClean="0"/>
          </a:p>
          <a:p>
            <a:pPr lvl="2" algn="just">
              <a:buFont typeface="Wingdings" pitchFamily="2" charset="2"/>
              <a:buChar char="q"/>
            </a:pPr>
            <a:r>
              <a:rPr lang="sr-Latn-CS" sz="3200" dirty="0" smtClean="0"/>
              <a:t>RAZVOJ REČNIKA SVIH POSLOVA I VEŠTINA NA SVIM JEZECIMA EU</a:t>
            </a:r>
          </a:p>
          <a:p>
            <a:pPr lvl="2" algn="just">
              <a:buNone/>
            </a:pPr>
            <a:endParaRPr lang="sr-Latn-CS" sz="3200" dirty="0" smtClean="0"/>
          </a:p>
          <a:p>
            <a:pPr lvl="2" algn="just">
              <a:buFont typeface="Wingdings" pitchFamily="2" charset="2"/>
              <a:buChar char="q"/>
            </a:pPr>
            <a:r>
              <a:rPr lang="sr-Latn-CS" sz="3200" i="1" dirty="0" smtClean="0"/>
              <a:t>KREIRANJE </a:t>
            </a:r>
            <a:r>
              <a:rPr lang="en-US" sz="3200" i="1" dirty="0" smtClean="0"/>
              <a:t>MATCH AND MAP</a:t>
            </a:r>
            <a:r>
              <a:rPr lang="sr-Latn-CS" sz="3200" i="1" dirty="0" smtClean="0"/>
              <a:t> – ONLAJN SERVIS ZA GRAĐANSTVO</a:t>
            </a:r>
            <a:endParaRPr lang="en-US" sz="3200" i="1" dirty="0" smtClean="0"/>
          </a:p>
          <a:p>
            <a:pPr lvl="2">
              <a:buFont typeface="Wingdings" pitchFamily="2" charset="2"/>
              <a:buChar char="v"/>
            </a:pPr>
            <a:endParaRPr lang="en-US" dirty="0" smtClean="0"/>
          </a:p>
          <a:p>
            <a:pPr lvl="2">
              <a:buFont typeface="Wingdings" pitchFamily="2" charset="2"/>
              <a:buChar char="v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5626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sr-Latn-CS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2. </a:t>
            </a:r>
            <a:r>
              <a:rPr lang="sr-Latn-CS" sz="39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Jačanje kapaciteta Unije za prognoziranje i predviđanje</a:t>
            </a:r>
            <a:endParaRPr lang="en-US" sz="3900" b="1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</a:endParaRPr>
          </a:p>
          <a:p>
            <a:pPr lvl="1"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sr-Latn-CS" dirty="0" smtClean="0"/>
              <a:t>Redovno određivanje sistemske procene dugoročne ponude i potražnje na tržištu rada EU do 2020.</a:t>
            </a:r>
          </a:p>
          <a:p>
            <a:pPr lvl="1">
              <a:buNone/>
            </a:pPr>
            <a:endParaRPr lang="en-US" dirty="0" smtClean="0"/>
          </a:p>
          <a:p>
            <a:pPr lvl="1">
              <a:buFont typeface="Wingdings" pitchFamily="2" charset="2"/>
              <a:buChar char="q"/>
            </a:pPr>
            <a:r>
              <a:rPr lang="sr-Latn-CS" dirty="0" smtClean="0"/>
              <a:t>Povećanje metodoloških, analitičkih, saznajnih kapaciteta EU za anticipaciju poslova i veština. U okviru programa PROGRESS i Lifelong Learning</a:t>
            </a:r>
          </a:p>
          <a:p>
            <a:pPr lvl="1">
              <a:buNone/>
            </a:pPr>
            <a:endParaRPr lang="sr-Latn-CS" dirty="0" smtClean="0"/>
          </a:p>
          <a:p>
            <a:pPr lvl="1">
              <a:buFont typeface="Wingdings" pitchFamily="2" charset="2"/>
              <a:buChar char="q"/>
            </a:pPr>
            <a:r>
              <a:rPr lang="sr-Latn-CS" dirty="0" smtClean="0"/>
              <a:t>Povećanje kapaciteta EU za procenu uticaja environment frendliy ekonomija na zaposlenost</a:t>
            </a:r>
          </a:p>
          <a:p>
            <a:pPr lvl="2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sr-Latn-CS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915400" cy="5638800"/>
          </a:xfrm>
        </p:spPr>
        <p:txBody>
          <a:bodyPr>
            <a:normAutofit fontScale="92500"/>
          </a:bodyPr>
          <a:lstStyle/>
          <a:p>
            <a:pPr algn="ctr">
              <a:buFont typeface="Wingdings" pitchFamily="2" charset="2"/>
              <a:buChar char="Ø"/>
            </a:pPr>
            <a:r>
              <a:rPr lang="sr-Latn-CS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Uključivanje preduzeća u ovaj proces kao glavnih u proceni potrebnih veština</a:t>
            </a:r>
          </a:p>
          <a:p>
            <a:pPr lvl="2" algn="just">
              <a:buFont typeface="Wingdings" pitchFamily="2" charset="2"/>
              <a:buChar char="q"/>
            </a:pPr>
            <a:r>
              <a:rPr lang="sr-Latn-CS" sz="3200" dirty="0" smtClean="0"/>
              <a:t>Dijalog između preduzeća i edukativnih institucija kako bi se bolje uskladile ponuda i tražnja. Tuning Educational Structure in EU</a:t>
            </a:r>
          </a:p>
          <a:p>
            <a:pPr lvl="2" algn="just">
              <a:buFont typeface="Wingdings" pitchFamily="2" charset="2"/>
              <a:buChar char="q"/>
            </a:pPr>
            <a:r>
              <a:rPr lang="sr-Latn-CS" sz="3200" dirty="0" smtClean="0"/>
              <a:t>Edukacija i povećanje odgovornosti i umešanosti preduzeća u proces određivanja potrebnih veština</a:t>
            </a:r>
          </a:p>
          <a:p>
            <a:pPr lvl="2" algn="just">
              <a:buFont typeface="Wingdings" pitchFamily="2" charset="2"/>
              <a:buChar char="q"/>
            </a:pPr>
            <a:r>
              <a:rPr lang="sr-Latn-CS" sz="3200" dirty="0" smtClean="0"/>
              <a:t>Podrška preduzećima i provajderima obrazovanjada razvijaju dijalog Partnership for skills and employement – godišnja konferencija</a:t>
            </a:r>
            <a:endParaRPr lang="en-US" sz="3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410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Latn-CS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3. Jačanje međunarodne kooperativnosti</a:t>
            </a:r>
          </a:p>
          <a:p>
            <a:pPr lvl="2">
              <a:buFont typeface="Wingdings" pitchFamily="2" charset="2"/>
              <a:buChar char="q"/>
            </a:pPr>
            <a:r>
              <a:rPr lang="sr-Latn-CS" dirty="0" smtClean="0"/>
              <a:t>AKTIVNO UČEŠĆE U PROGRAMIMA OECD-A (</a:t>
            </a:r>
            <a:r>
              <a:rPr lang="en-US" dirty="0" smtClean="0"/>
              <a:t>PIAAC</a:t>
            </a:r>
            <a:r>
              <a:rPr lang="sr-Latn-CS" dirty="0" smtClean="0"/>
              <a:t>,</a:t>
            </a:r>
            <a:r>
              <a:rPr lang="en-US" dirty="0" smtClean="0"/>
              <a:t>PISA AND AHELO</a:t>
            </a:r>
            <a:r>
              <a:rPr lang="sr-Latn-CS" dirty="0" smtClean="0"/>
              <a:t>)</a:t>
            </a:r>
          </a:p>
          <a:p>
            <a:pPr lvl="2">
              <a:buNone/>
            </a:pPr>
            <a:endParaRPr lang="sr-Latn-CS" dirty="0" smtClean="0"/>
          </a:p>
          <a:p>
            <a:pPr lvl="2">
              <a:buFont typeface="Wingdings" pitchFamily="2" charset="2"/>
              <a:buChar char="q"/>
            </a:pPr>
            <a:r>
              <a:rPr lang="sr-Latn-CS" dirty="0" smtClean="0"/>
              <a:t>SARADNJA SA </a:t>
            </a:r>
            <a:r>
              <a:rPr lang="en-US" dirty="0" smtClean="0"/>
              <a:t>INTERNATIONAL LABOUR ORGANISATION (ILO)</a:t>
            </a:r>
            <a:endParaRPr lang="x-none" smtClean="0"/>
          </a:p>
          <a:p>
            <a:pPr lvl="2">
              <a:buNone/>
            </a:pPr>
            <a:endParaRPr lang="sr-Latn-CS" dirty="0" smtClean="0"/>
          </a:p>
          <a:p>
            <a:pPr lvl="2">
              <a:buFont typeface="Wingdings" pitchFamily="2" charset="2"/>
              <a:buChar char="q"/>
            </a:pPr>
            <a:r>
              <a:rPr lang="sr-Latn-CS" dirty="0" smtClean="0"/>
              <a:t>POVEĆANJE BILATERALNOG DIJALOGA SA “TREĆIM ZEMLJAMA” – POSEBNO K</a:t>
            </a:r>
            <a:r>
              <a:rPr lang="en-US" dirty="0" smtClean="0"/>
              <a:t>INA, INDIA, </a:t>
            </a:r>
            <a:r>
              <a:rPr lang="sr-Latn-CS" dirty="0" smtClean="0"/>
              <a:t>SAD I K</a:t>
            </a:r>
            <a:r>
              <a:rPr lang="en-US" dirty="0" smtClean="0"/>
              <a:t>ANADA</a:t>
            </a:r>
            <a:endParaRPr lang="x-none" smtClean="0"/>
          </a:p>
          <a:p>
            <a:pPr lvl="2">
              <a:buNone/>
            </a:pPr>
            <a:endParaRPr lang="sr-Latn-CS" dirty="0" smtClean="0"/>
          </a:p>
          <a:p>
            <a:pPr lvl="2">
              <a:buFont typeface="Wingdings" pitchFamily="2" charset="2"/>
              <a:buChar char="q"/>
            </a:pPr>
            <a:r>
              <a:rPr lang="sr-Latn-CS" dirty="0" smtClean="0"/>
              <a:t>RAZVOJ DIJALOGA SA ZEMLJAMA SUSEDIMA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Font typeface="Wingdings" pitchFamily="2" charset="2"/>
              <a:buChar char="v"/>
            </a:pPr>
            <a:endParaRPr lang="en-US" dirty="0" smtClean="0"/>
          </a:p>
          <a:p>
            <a:pPr lvl="1">
              <a:buFont typeface="Wingdings" pitchFamily="2" charset="2"/>
              <a:buChar char="v"/>
            </a:pPr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92500" lnSpcReduction="20000"/>
          </a:bodyPr>
          <a:lstStyle/>
          <a:p>
            <a:pPr marL="342900" lvl="1" indent="-342900" algn="ctr">
              <a:buNone/>
            </a:pPr>
            <a:r>
              <a:rPr lang="sr-Latn-CS" sz="39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Mobilizacija instrumenata EU</a:t>
            </a:r>
          </a:p>
          <a:p>
            <a:pPr lvl="1">
              <a:buFont typeface="Wingdings" pitchFamily="2" charset="2"/>
              <a:buChar char="q"/>
            </a:pPr>
            <a:endParaRPr lang="x-none" dirty="0" smtClean="0"/>
          </a:p>
          <a:p>
            <a:pPr lvl="1">
              <a:buFont typeface="Wingdings" pitchFamily="2" charset="2"/>
              <a:buChar char="q"/>
            </a:pPr>
            <a:r>
              <a:rPr lang="x-none" smtClean="0"/>
              <a:t>RAST ZAPOŠLJAVANJA I STRATEGIJE ZAJEDNIČKOG UČENJA PROGRAMA</a:t>
            </a:r>
          </a:p>
          <a:p>
            <a:pPr lvl="1">
              <a:buNone/>
            </a:pPr>
            <a:endParaRPr lang="x-none" smtClean="0"/>
          </a:p>
          <a:p>
            <a:pPr lvl="1">
              <a:buFont typeface="Wingdings" pitchFamily="2" charset="2"/>
              <a:buChar char="q"/>
            </a:pPr>
            <a:r>
              <a:rPr lang="x-none" smtClean="0"/>
              <a:t>AŽURIRANJE STRATEŠKOG OKVIRA ZA SARADNJU U OBLASTI OBRAZOVANJA I OSPOSOBLJAVANJA</a:t>
            </a:r>
          </a:p>
          <a:p>
            <a:pPr lvl="1">
              <a:buNone/>
            </a:pPr>
            <a:endParaRPr lang="x-none" smtClean="0"/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S</a:t>
            </a:r>
            <a:r>
              <a:rPr lang="x-none" smtClean="0"/>
              <a:t>LOBODA KRETANJA ZNANJA</a:t>
            </a:r>
          </a:p>
          <a:p>
            <a:pPr lvl="1">
              <a:buNone/>
            </a:pPr>
            <a:endParaRPr lang="x-none" smtClean="0"/>
          </a:p>
          <a:p>
            <a:pPr lvl="1">
              <a:buFont typeface="Wingdings" pitchFamily="2" charset="2"/>
              <a:buChar char="q"/>
            </a:pPr>
            <a:r>
              <a:rPr lang="x-none" smtClean="0"/>
              <a:t>NOVE VEŠTINE ZA NOVA RADNA MESTA JE U POTPUNOSTI U OKVIRU </a:t>
            </a:r>
            <a:r>
              <a:rPr lang="en-US" dirty="0" smtClean="0"/>
              <a:t>EUROPEAN</a:t>
            </a:r>
            <a:r>
              <a:rPr lang="x-none" smtClean="0"/>
              <a:t> </a:t>
            </a:r>
            <a:r>
              <a:rPr lang="en-US" dirty="0" smtClean="0"/>
              <a:t>SOCIAL FUND (ESF)</a:t>
            </a:r>
            <a:endParaRPr lang="x-none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92500" lnSpcReduction="10000"/>
          </a:bodyPr>
          <a:lstStyle/>
          <a:p>
            <a:pPr lvl="1">
              <a:buNone/>
            </a:pPr>
            <a:r>
              <a:rPr lang="sr-Latn-CS" sz="39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Mobilizacija instrumenata EU</a:t>
            </a:r>
          </a:p>
          <a:p>
            <a:pPr lvl="1">
              <a:buFont typeface="Wingdings" pitchFamily="2" charset="2"/>
              <a:buChar char="q"/>
            </a:pPr>
            <a:endParaRPr lang="x-none" dirty="0" smtClean="0"/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THE EUROPEAN REGIONAL DEVELOPMENT FUND (ERDF)</a:t>
            </a:r>
            <a:r>
              <a:rPr lang="x-none" smtClean="0"/>
              <a:t> MOŽE DOPRINETI RAZVOJU OVOG PROGRAMA</a:t>
            </a:r>
          </a:p>
          <a:p>
            <a:pPr lvl="1">
              <a:buNone/>
            </a:pPr>
            <a:endParaRPr lang="x-none" smtClean="0"/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THE EUROPEAN AGRICULTURAL FUND FOR RURAL DEVELOPMENT (EAFRD)</a:t>
            </a:r>
            <a:r>
              <a:rPr lang="ru-RU" dirty="0" smtClean="0"/>
              <a:t> </a:t>
            </a:r>
            <a:r>
              <a:rPr lang="x-none" smtClean="0"/>
              <a:t>INVESTIRA U INOVACIJE</a:t>
            </a:r>
            <a:r>
              <a:rPr lang="ru-RU" dirty="0" smtClean="0"/>
              <a:t>, </a:t>
            </a:r>
            <a:r>
              <a:rPr lang="x-none" smtClean="0"/>
              <a:t>NOVE TEHNOLOGIJE, ISTRAŽIVANJE I RAZVOJ</a:t>
            </a:r>
          </a:p>
          <a:p>
            <a:pPr lvl="1">
              <a:buNone/>
            </a:pPr>
            <a:endParaRPr lang="x-none" smtClean="0"/>
          </a:p>
          <a:p>
            <a:pPr lvl="1">
              <a:buFont typeface="Wingdings" pitchFamily="2" charset="2"/>
              <a:buChar char="q"/>
            </a:pPr>
            <a:r>
              <a:rPr lang="x-none" smtClean="0"/>
              <a:t>EVROPSKI FOND ZA INTEGRACIJU DRŽAVLJANA TREĆIH ZEMALJA </a:t>
            </a:r>
            <a:r>
              <a:rPr lang="ru-RU" dirty="0" smtClean="0"/>
              <a:t>МО</a:t>
            </a:r>
            <a:r>
              <a:rPr lang="x-none" smtClean="0"/>
              <a:t>ŽE</a:t>
            </a:r>
            <a:r>
              <a:rPr lang="ru-RU" dirty="0" smtClean="0"/>
              <a:t> </a:t>
            </a:r>
            <a:r>
              <a:rPr lang="x-none" smtClean="0"/>
              <a:t>DOPRINETI</a:t>
            </a:r>
            <a:r>
              <a:rPr lang="ru-RU" dirty="0" smtClean="0"/>
              <a:t> </a:t>
            </a:r>
            <a:r>
              <a:rPr lang="x-none" smtClean="0"/>
              <a:t>UNAPREĐENJU VEŠTINA IMIGRANATA</a:t>
            </a:r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SRBIJA</a:t>
            </a:r>
            <a:endParaRPr lang="sr-Latn-C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762000" y="838200"/>
            <a:ext cx="8183880" cy="857256"/>
          </a:xfr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de-DE" sz="3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KARAKTERISTIKE TR</a:t>
            </a:r>
            <a:r>
              <a:rPr lang="sr-Latn-CS" sz="3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Ž</a:t>
            </a:r>
            <a:r>
              <a:rPr lang="de-DE" sz="3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</a:t>
            </a:r>
            <a:r>
              <a:rPr lang="sr-Latn-CS" sz="3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Š</a:t>
            </a:r>
            <a:r>
              <a:rPr lang="de-DE" sz="3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TA RADA</a:t>
            </a:r>
          </a:p>
        </p:txBody>
      </p:sp>
      <p:sp>
        <p:nvSpPr>
          <p:cNvPr id="16" name="Rechteck 15"/>
          <p:cNvSpPr/>
          <p:nvPr/>
        </p:nvSpPr>
        <p:spPr>
          <a:xfrm>
            <a:off x="1071538" y="1857364"/>
            <a:ext cx="7929618" cy="571504"/>
          </a:xfrm>
          <a:prstGeom prst="rect">
            <a:avLst/>
          </a:prstGeom>
        </p:spPr>
        <p:style>
          <a:lnRef idx="2">
            <a:schemeClr val="accent1"/>
          </a:lnRef>
          <a:fillRef idx="1002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Gill Sans MT" pitchFamily="34" charset="0"/>
              <a:buNone/>
              <a:defRPr/>
            </a:pPr>
            <a:r>
              <a:rPr lang="sr-Latn-CS" sz="2600">
                <a:solidFill>
                  <a:schemeClr val="tx1"/>
                </a:solidFill>
                <a:latin typeface="Arial" charset="0"/>
                <a:cs typeface="Arial" charset="0"/>
              </a:rPr>
              <a:t>* </a:t>
            </a:r>
            <a:r>
              <a:rPr lang="de-DE" sz="2600">
                <a:solidFill>
                  <a:schemeClr val="tx1"/>
                </a:solidFill>
                <a:latin typeface="Arial" charset="0"/>
                <a:cs typeface="Arial" charset="0"/>
              </a:rPr>
              <a:t>Neusagla</a:t>
            </a:r>
            <a:r>
              <a:rPr lang="sr-Latn-CS" sz="2600">
                <a:solidFill>
                  <a:schemeClr val="tx1"/>
                </a:solidFill>
                <a:latin typeface="Arial" charset="0"/>
                <a:cs typeface="Arial" charset="0"/>
              </a:rPr>
              <a:t>š</a:t>
            </a:r>
            <a:r>
              <a:rPr lang="de-DE" sz="2600">
                <a:solidFill>
                  <a:schemeClr val="tx1"/>
                </a:solidFill>
                <a:latin typeface="Arial" charset="0"/>
                <a:cs typeface="Arial" charset="0"/>
              </a:rPr>
              <a:t>enost ponude i potra</a:t>
            </a:r>
            <a:r>
              <a:rPr lang="sr-Latn-CS" sz="2600">
                <a:solidFill>
                  <a:schemeClr val="tx1"/>
                </a:solidFill>
                <a:latin typeface="Arial" charset="0"/>
                <a:cs typeface="Arial" charset="0"/>
              </a:rPr>
              <a:t>ž</a:t>
            </a:r>
            <a:r>
              <a:rPr lang="de-DE" sz="2600">
                <a:solidFill>
                  <a:schemeClr val="tx1"/>
                </a:solidFill>
                <a:latin typeface="Arial" charset="0"/>
                <a:cs typeface="Arial" charset="0"/>
              </a:rPr>
              <a:t>nje radne snage</a:t>
            </a:r>
          </a:p>
        </p:txBody>
      </p:sp>
      <p:sp>
        <p:nvSpPr>
          <p:cNvPr id="17" name="Rechteck 16"/>
          <p:cNvSpPr/>
          <p:nvPr/>
        </p:nvSpPr>
        <p:spPr>
          <a:xfrm>
            <a:off x="1071538" y="2928934"/>
            <a:ext cx="7929618" cy="2071702"/>
          </a:xfrm>
          <a:prstGeom prst="rect">
            <a:avLst/>
          </a:prstGeom>
        </p:spPr>
        <p:style>
          <a:lnRef idx="2">
            <a:schemeClr val="accent1"/>
          </a:lnRef>
          <a:fillRef idx="1002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Gill Sans MT" pitchFamily="34" charset="0"/>
              <a:buNone/>
              <a:defRPr/>
            </a:pPr>
            <a:r>
              <a:rPr lang="sr-Latn-CS" sz="2600">
                <a:solidFill>
                  <a:srgbClr val="000000"/>
                </a:solidFill>
                <a:latin typeface="Arial" charset="0"/>
                <a:cs typeface="Arial" charset="0"/>
              </a:rPr>
              <a:t>* </a:t>
            </a:r>
            <a:r>
              <a:rPr lang="de-DE" sz="2600">
                <a:solidFill>
                  <a:srgbClr val="000000"/>
                </a:solidFill>
                <a:latin typeface="Arial" charset="0"/>
                <a:cs typeface="Arial" charset="0"/>
              </a:rPr>
              <a:t>Dugoro</a:t>
            </a:r>
            <a:r>
              <a:rPr lang="sr-Latn-CS" sz="2600">
                <a:solidFill>
                  <a:srgbClr val="000000"/>
                </a:solidFill>
                <a:latin typeface="Arial" charset="0"/>
                <a:cs typeface="Arial" charset="0"/>
              </a:rPr>
              <a:t>č</a:t>
            </a:r>
            <a:r>
              <a:rPr lang="de-DE" sz="2600">
                <a:solidFill>
                  <a:srgbClr val="000000"/>
                </a:solidFill>
                <a:latin typeface="Arial" charset="0"/>
                <a:cs typeface="Arial" charset="0"/>
              </a:rPr>
              <a:t>na nezaposlen</a:t>
            </a:r>
            <a:r>
              <a:rPr lang="de-DE" sz="2800">
                <a:solidFill>
                  <a:srgbClr val="000000"/>
                </a:solidFill>
                <a:latin typeface="Arial" charset="0"/>
                <a:cs typeface="Arial" charset="0"/>
              </a:rPr>
              <a:t>ost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de-DE" sz="2200">
                <a:solidFill>
                  <a:srgbClr val="000000"/>
                </a:solidFill>
                <a:latin typeface="Arial" charset="0"/>
                <a:cs typeface="Arial" charset="0"/>
              </a:rPr>
              <a:t>15,72% </a:t>
            </a:r>
            <a:r>
              <a:rPr lang="sr-Latn-CS" sz="2200">
                <a:solidFill>
                  <a:srgbClr val="000000"/>
                </a:solidFill>
                <a:latin typeface="Arial" charset="0"/>
                <a:cs typeface="Arial" charset="0"/>
              </a:rPr>
              <a:t>č</a:t>
            </a:r>
            <a:r>
              <a:rPr lang="de-DE" sz="2200">
                <a:solidFill>
                  <a:srgbClr val="000000"/>
                </a:solidFill>
                <a:latin typeface="Arial" charset="0"/>
                <a:cs typeface="Arial" charset="0"/>
              </a:rPr>
              <a:t>ekaju na posao 1-2 godine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de-DE" sz="2200">
                <a:solidFill>
                  <a:srgbClr val="000000"/>
                </a:solidFill>
                <a:latin typeface="Arial" charset="0"/>
                <a:cs typeface="Arial" charset="0"/>
              </a:rPr>
              <a:t>13,86% </a:t>
            </a:r>
            <a:r>
              <a:rPr lang="sr-Latn-CS" sz="2200">
                <a:solidFill>
                  <a:srgbClr val="000000"/>
                </a:solidFill>
                <a:latin typeface="Arial" charset="0"/>
                <a:cs typeface="Arial" charset="0"/>
              </a:rPr>
              <a:t>č</a:t>
            </a:r>
            <a:r>
              <a:rPr lang="de-DE" sz="2200">
                <a:solidFill>
                  <a:srgbClr val="000000"/>
                </a:solidFill>
                <a:latin typeface="Arial" charset="0"/>
                <a:cs typeface="Arial" charset="0"/>
              </a:rPr>
              <a:t>ekaju na posao do 3 meseca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de-DE" sz="2200">
                <a:solidFill>
                  <a:srgbClr val="000000"/>
                </a:solidFill>
                <a:latin typeface="Arial" charset="0"/>
                <a:cs typeface="Arial" charset="0"/>
              </a:rPr>
              <a:t>12,89% </a:t>
            </a:r>
            <a:r>
              <a:rPr lang="sr-Latn-CS" sz="2200">
                <a:solidFill>
                  <a:srgbClr val="000000"/>
                </a:solidFill>
                <a:latin typeface="Arial" charset="0"/>
                <a:cs typeface="Arial" charset="0"/>
              </a:rPr>
              <a:t>č</a:t>
            </a:r>
            <a:r>
              <a:rPr lang="de-DE" sz="2200">
                <a:solidFill>
                  <a:srgbClr val="000000"/>
                </a:solidFill>
                <a:latin typeface="Arial" charset="0"/>
                <a:cs typeface="Arial" charset="0"/>
              </a:rPr>
              <a:t>ekaju na posao 3-5 godina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de-DE" sz="22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19" name="Gewinkelte Verbindung 18"/>
          <p:cNvCxnSpPr/>
          <p:nvPr/>
        </p:nvCxnSpPr>
        <p:spPr>
          <a:xfrm>
            <a:off x="714375" y="5429250"/>
            <a:ext cx="500063" cy="714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228" name="Rechteck 19"/>
          <p:cNvSpPr>
            <a:spLocks noChangeArrowheads="1"/>
          </p:cNvSpPr>
          <p:nvPr/>
        </p:nvSpPr>
        <p:spPr bwMode="auto">
          <a:xfrm>
            <a:off x="1214438" y="5286375"/>
            <a:ext cx="7143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>
                <a:latin typeface="Calibri" pitchFamily="34" charset="0"/>
              </a:rPr>
              <a:t>61,56% od ukupnog broja nezaposlenih lica na zaposlenje </a:t>
            </a:r>
            <a:r>
              <a:rPr lang="sr-Latn-CS">
                <a:latin typeface="Calibri" pitchFamily="34" charset="0"/>
              </a:rPr>
              <a:t>č</a:t>
            </a:r>
            <a:r>
              <a:rPr lang="de-DE">
                <a:latin typeface="Calibri" pitchFamily="34" charset="0"/>
              </a:rPr>
              <a:t>eka du</a:t>
            </a:r>
            <a:r>
              <a:rPr lang="sr-Latn-CS">
                <a:latin typeface="Calibri" pitchFamily="34" charset="0"/>
              </a:rPr>
              <a:t>ž</a:t>
            </a:r>
            <a:r>
              <a:rPr lang="de-DE">
                <a:latin typeface="Calibri" pitchFamily="34" charset="0"/>
              </a:rPr>
              <a:t>e od 12 meseci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4643438" y="500063"/>
            <a:ext cx="4143375" cy="51435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de-DE" sz="1800" dirty="0" err="1" smtClean="0">
                <a:latin typeface="Arial" pitchFamily="34" charset="0"/>
                <a:cs typeface="Arial" pitchFamily="34" charset="0"/>
              </a:rPr>
              <a:t>Anketa</a:t>
            </a:r>
            <a:r>
              <a:rPr lang="de-DE" sz="1800" dirty="0" smtClean="0">
                <a:latin typeface="Arial" pitchFamily="34" charset="0"/>
                <a:cs typeface="Arial" pitchFamily="34" charset="0"/>
              </a:rPr>
              <a:t> o </a:t>
            </a:r>
            <a:r>
              <a:rPr lang="de-DE" sz="1800" dirty="0" err="1" smtClean="0">
                <a:latin typeface="Arial" pitchFamily="34" charset="0"/>
                <a:cs typeface="Arial" pitchFamily="34" charset="0"/>
              </a:rPr>
              <a:t>radnoj</a:t>
            </a:r>
            <a:r>
              <a:rPr lang="de-DE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1800" dirty="0" err="1" smtClean="0">
                <a:latin typeface="Arial" pitchFamily="34" charset="0"/>
                <a:cs typeface="Arial" pitchFamily="34" charset="0"/>
              </a:rPr>
              <a:t>snazi</a:t>
            </a:r>
            <a:r>
              <a:rPr lang="de-DE" sz="1800" dirty="0" smtClean="0">
                <a:latin typeface="Arial" pitchFamily="34" charset="0"/>
                <a:cs typeface="Arial" pitchFamily="34" charset="0"/>
              </a:rPr>
              <a:t> 2008 </a:t>
            </a:r>
            <a:r>
              <a:rPr lang="de-DE" sz="1800" dirty="0" err="1" smtClean="0">
                <a:latin typeface="Arial" pitchFamily="34" charset="0"/>
                <a:cs typeface="Arial" pitchFamily="34" charset="0"/>
              </a:rPr>
              <a:t>god</a:t>
            </a:r>
            <a:r>
              <a:rPr lang="de-DE" sz="1800" dirty="0" smtClean="0">
                <a:latin typeface="Arial" pitchFamily="34" charset="0"/>
                <a:cs typeface="Arial" pitchFamily="34" charset="0"/>
              </a:rPr>
              <a:t>.(APC)</a:t>
            </a:r>
            <a:endParaRPr lang="de-DE" sz="1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26" name="Inhaltsplatzhalter 15"/>
          <p:cNvGraphicFramePr>
            <a:graphicFrameLocks noGrp="1"/>
          </p:cNvGraphicFramePr>
          <p:nvPr>
            <p:ph sz="quarter" idx="2"/>
          </p:nvPr>
        </p:nvGraphicFramePr>
        <p:xfrm>
          <a:off x="504825" y="382588"/>
          <a:ext cx="4108450" cy="570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Chart" r:id="rId4" imgW="4219530" imgH="5858012" progId="Excel.Sheet.8">
                  <p:embed/>
                </p:oleObj>
              </mc:Choice>
              <mc:Fallback>
                <p:oleObj name="Chart" r:id="rId4" imgW="4219530" imgH="5858012" progId="Excel.Sheet.8">
                  <p:embed/>
                  <p:pic>
                    <p:nvPicPr>
                      <p:cNvPr id="0" name="Inhaltsplatzhalter 1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82588"/>
                        <a:ext cx="4108450" cy="5703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Inhaltsplatzhalter 16"/>
          <p:cNvGraphicFramePr>
            <a:graphicFrameLocks noGrp="1"/>
          </p:cNvGraphicFramePr>
          <p:nvPr>
            <p:ph sz="quarter" idx="4"/>
          </p:nvPr>
        </p:nvGraphicFramePr>
        <p:xfrm>
          <a:off x="4716463" y="404813"/>
          <a:ext cx="4160837" cy="552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Chart" r:id="rId6" imgW="4210158" imgH="5591154" progId="Excel.Sheet.8">
                  <p:embed/>
                </p:oleObj>
              </mc:Choice>
              <mc:Fallback>
                <p:oleObj name="Chart" r:id="rId6" imgW="4210158" imgH="5591154" progId="Excel.Sheet.8">
                  <p:embed/>
                  <p:pic>
                    <p:nvPicPr>
                      <p:cNvPr id="0" name="Inhaltsplatzhalter 16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404813"/>
                        <a:ext cx="4160837" cy="5526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ISTRAŽIVANJA NSZ 2009</a:t>
            </a:r>
            <a:endParaRPr lang="sr-Latn-C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Inicijative eu</a:t>
            </a:r>
            <a:endParaRPr lang="sr-Latn-C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sr-Latn-CS" sz="3200" b="1" dirty="0" smtClean="0">
                <a:solidFill>
                  <a:schemeClr val="tx2">
                    <a:lumMod val="75000"/>
                  </a:schemeClr>
                </a:solidFill>
              </a:rPr>
              <a:t>NEW SKILLS FOR NEW JOBS INITIATIVE</a:t>
            </a:r>
            <a:endParaRPr lang="en-US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sr-Latn-C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863292" y="958334"/>
            <a:ext cx="74174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Zasnivanje radnih odnosa u 2008. god. prema broju zaposlenih, %</a:t>
            </a:r>
            <a:endParaRPr kumimoji="0" lang="sr-Latn-C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524000"/>
            <a:ext cx="7031748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838200" y="914400"/>
            <a:ext cx="7478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PRESTANCI RADNIH ODNOSA U 2008. GOD. (LEVI PANEL),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PRESTANCI PREMA BROJU ODLAZAKA (DESNI PANEL), %</a:t>
            </a:r>
            <a:endParaRPr kumimoji="0" lang="sr-Latn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209800"/>
            <a:ext cx="7167159" cy="2971800"/>
          </a:xfrm>
          <a:prstGeom prst="rect">
            <a:avLst/>
          </a:prstGeom>
          <a:noFill/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533400" y="914400"/>
            <a:ext cx="795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NAČIN POPUNJAVANJA SLOBODNIH RADNIH MESTA U 2008. GOD., %</a:t>
            </a:r>
            <a:endParaRPr kumimoji="0" lang="sr-Latn-C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676400"/>
            <a:ext cx="6756669" cy="3880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449063" y="1126123"/>
            <a:ext cx="85506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RAZLOZI USLED KOJIH JE DOŠLO DO PRESTANKA RADNOG ODNOSA U 2008. GOD.</a:t>
            </a:r>
            <a:endParaRPr kumimoji="0" lang="sr-Latn-C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699485"/>
            <a:ext cx="6705600" cy="3851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1600200" y="990600"/>
            <a:ext cx="677249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STRUKTURA SLOBODNIH POSLOVA PO GRUPAMA I REGIJAMA, %</a:t>
            </a:r>
            <a:endParaRPr kumimoji="0" lang="sr-Latn-C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602599"/>
            <a:ext cx="5410200" cy="4588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726311" y="990600"/>
            <a:ext cx="841768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Struktura očekivanog zapošljavanja po delatnostima u Nišavskom okrugu: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profesije od fakultetskog do srednjeg stručnog obrazovanja </a:t>
            </a:r>
            <a:endParaRPr kumimoji="0" lang="sr-Latn-C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905000"/>
            <a:ext cx="6248400" cy="3601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3048000"/>
            <a:ext cx="4419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Prirodni priraštaj na 1000 stanovnika, 2007. godina</a:t>
            </a:r>
            <a:endParaRPr kumimoji="0" lang="sr-Latn-C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81400"/>
            <a:ext cx="4381500" cy="2219325"/>
          </a:xfrm>
          <a:prstGeom prst="rect">
            <a:avLst/>
          </a:prstGeom>
          <a:noFill/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381000" y="5943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Izvor</a:t>
            </a:r>
            <a:r>
              <a:rPr kumimoji="0" lang="sr-Latn-C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RZS, „Opštine u Srbiji 2008“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4419600" y="990600"/>
            <a:ext cx="449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Indeks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starenja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2007.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godina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057400"/>
            <a:ext cx="4648200" cy="2352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1348200" y="989111"/>
            <a:ext cx="644759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Školska sprema stanovništva starog 15 i više godina, prema Popisu 2002.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752600"/>
            <a:ext cx="6359856" cy="443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3. UNIVERZITETI I ZAPOŠLJAVANJE</a:t>
            </a:r>
            <a:br>
              <a:rPr lang="sr-Latn-CS" dirty="0" smtClean="0"/>
            </a:br>
            <a:endParaRPr lang="sr-Latn-C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C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r-Latn-C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r-Latn-C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ISTRAŽIVANJA U EU- </a:t>
            </a:r>
            <a:r>
              <a:rPr lang="sr-Latn-CS" dirty="0" smtClean="0"/>
              <a:t>REFLEX BOOK</a:t>
            </a:r>
            <a:br>
              <a:rPr lang="sr-Latn-CS" dirty="0" smtClean="0"/>
            </a:br>
            <a:endParaRPr lang="sr-Latn-C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dirty="0" smtClean="0"/>
              <a:t>ŠTA STUDENTI SMATRAJU DA JE NAJVAŽNIJE DA DOBIJU OBRAZOVANJEM?</a:t>
            </a:r>
          </a:p>
          <a:p>
            <a:pPr lvl="1"/>
            <a:r>
              <a:rPr lang="sr-Latn-CS" dirty="0" smtClean="0"/>
              <a:t>OCENE IZNAD PROSEČNIH</a:t>
            </a:r>
          </a:p>
          <a:p>
            <a:pPr lvl="1"/>
            <a:r>
              <a:rPr lang="sr-Latn-CS" dirty="0" smtClean="0"/>
              <a:t>PRISTUP ZNAČAJNIM DRUŠTVENIM MREŽAMA</a:t>
            </a:r>
          </a:p>
          <a:p>
            <a:pPr lvl="1"/>
            <a:r>
              <a:rPr lang="sr-Latn-CS" dirty="0" smtClean="0"/>
              <a:t>STICANJE NEPOHODNOG ISKUSTVA TOKOM STUDIRANJA</a:t>
            </a:r>
          </a:p>
          <a:p>
            <a:pPr lvl="1"/>
            <a:r>
              <a:rPr lang="sr-Latn-CS" dirty="0" smtClean="0"/>
              <a:t>PRESTIŽNA INSTITUCIJA U KOJOJ STIČU OBRAZOVANJE</a:t>
            </a:r>
          </a:p>
          <a:p>
            <a:pPr lvl="1"/>
            <a:r>
              <a:rPr lang="sr-Latn-CS" dirty="0" smtClean="0"/>
              <a:t>SOCIJALNE VREDNOSTI</a:t>
            </a:r>
            <a:endParaRPr lang="sr-Latn-C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43000"/>
            <a:ext cx="9144000" cy="838200"/>
          </a:xfrm>
        </p:spPr>
        <p:txBody>
          <a:bodyPr>
            <a:noAutofit/>
          </a:bodyPr>
          <a:lstStyle/>
          <a:p>
            <a:r>
              <a:rPr lang="sr-Latn-CS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1</a:t>
            </a:r>
            <a:r>
              <a:rPr lang="sr-Latn-CS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. </a:t>
            </a:r>
            <a:r>
              <a:rPr lang="x-none" sz="3200" b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NOVE </a:t>
            </a:r>
            <a:r>
              <a:rPr lang="x-none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VEŠTINE: KLJUČ ZA NOVA I BOLJA RADNA MESTA</a:t>
            </a:r>
            <a:endParaRPr lang="en-US" sz="32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0"/>
            <a:ext cx="8229600" cy="4297363"/>
          </a:xfrm>
        </p:spPr>
        <p:txBody>
          <a:bodyPr/>
          <a:lstStyle/>
          <a:p>
            <a:pPr marL="342900" lvl="1" indent="-342900">
              <a:buFont typeface="Wingdings" pitchFamily="2" charset="2"/>
              <a:buChar char="Ø"/>
            </a:pPr>
            <a:r>
              <a:rPr lang="x-none" smtClean="0"/>
              <a:t>IZAZOV </a:t>
            </a:r>
            <a:r>
              <a:rPr lang="sr-Latn-CS" dirty="0" smtClean="0"/>
              <a:t>NOVIH</a:t>
            </a:r>
            <a:r>
              <a:rPr lang="x-none" smtClean="0"/>
              <a:t> VEŠTINA</a:t>
            </a:r>
            <a:endParaRPr lang="en-US" dirty="0" smtClean="0"/>
          </a:p>
          <a:p>
            <a:pPr lvl="1">
              <a:buFont typeface="Wingdings" pitchFamily="2" charset="2"/>
              <a:buChar char="ü"/>
            </a:pPr>
            <a:r>
              <a:rPr lang="sr-Latn-CS" dirty="0" smtClean="0"/>
              <a:t>NIJE DOVOLJNO U</a:t>
            </a:r>
            <a:r>
              <a:rPr lang="x-none" smtClean="0"/>
              <a:t>NAPREĐENJE VEŠTINA</a:t>
            </a:r>
            <a:r>
              <a:rPr lang="sr-Latn-CS" dirty="0" smtClean="0"/>
              <a:t> (KRATKOROČNO)</a:t>
            </a:r>
            <a:endParaRPr lang="en-US" dirty="0" smtClean="0"/>
          </a:p>
          <a:p>
            <a:pPr lvl="1">
              <a:buFont typeface="Wingdings" pitchFamily="2" charset="2"/>
              <a:buChar char="ü"/>
            </a:pPr>
            <a:r>
              <a:rPr lang="en-US" dirty="0" smtClean="0"/>
              <a:t>EUROPEAN ECONOMIC RECOVERY PLAN</a:t>
            </a:r>
            <a:endParaRPr lang="sr-Latn-CS" dirty="0" smtClean="0"/>
          </a:p>
          <a:p>
            <a:pPr lvl="2">
              <a:buFont typeface="Wingdings" pitchFamily="2" charset="2"/>
              <a:buChar char="ü"/>
            </a:pPr>
            <a:r>
              <a:rPr lang="sr-Latn-CS" dirty="0" smtClean="0"/>
              <a:t>EKONOMIJA SMANJENE EMISIJE UGLJEN DIOKSIDA</a:t>
            </a:r>
          </a:p>
          <a:p>
            <a:pPr lvl="2">
              <a:buFont typeface="Wingdings" pitchFamily="2" charset="2"/>
              <a:buChar char="ü"/>
            </a:pPr>
            <a:r>
              <a:rPr lang="sr-Latn-CS" dirty="0" smtClean="0"/>
              <a:t>EKONOMIJA ZNANJA</a:t>
            </a:r>
          </a:p>
          <a:p>
            <a:pPr lvl="2">
              <a:buFont typeface="Wingdings" pitchFamily="2" charset="2"/>
              <a:buChar char="ü"/>
            </a:pPr>
            <a:r>
              <a:rPr lang="sr-Latn-CS" dirty="0" smtClean="0"/>
              <a:t>DIFUZIJA ICT I NANO-TEHNOLOGIJA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C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KOJE KOMPETENCIJE UTIČU NA USPEH U PROFESIJI?</a:t>
            </a:r>
            <a:endParaRPr lang="sr-Latn-C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33600"/>
            <a:ext cx="8001000" cy="3992563"/>
          </a:xfrm>
        </p:spPr>
        <p:txBody>
          <a:bodyPr>
            <a:normAutofit fontScale="92500"/>
          </a:bodyPr>
          <a:lstStyle/>
          <a:p>
            <a:r>
              <a:rPr lang="sr-Latn-CS" dirty="0" smtClean="0"/>
              <a:t>PROFESIONALNA EKSPERTIZA (GENERIČKA I SPECIFIČNA ZNANJA</a:t>
            </a:r>
          </a:p>
          <a:p>
            <a:r>
              <a:rPr lang="sr-Latn-CS" dirty="0" smtClean="0"/>
              <a:t>MOBILIZACIJA LJUDSKIH RESURSA (POJEDINAC-SARADNICI)</a:t>
            </a:r>
          </a:p>
          <a:p>
            <a:r>
              <a:rPr lang="sr-Latn-CS" dirty="0" smtClean="0"/>
              <a:t>FLEKSIBILNOST (EKSTERNA, INTERNA)</a:t>
            </a:r>
          </a:p>
          <a:p>
            <a:r>
              <a:rPr lang="sr-Latn-CS" dirty="0" smtClean="0"/>
              <a:t>INOVATIVNOST I MENADŽMENT ZNANJEM</a:t>
            </a:r>
          </a:p>
          <a:p>
            <a:r>
              <a:rPr lang="sr-Latn-CS" dirty="0" smtClean="0"/>
              <a:t>INTERNACIONALNO ISKUSTVO (ZNANJE JEZIKA) </a:t>
            </a:r>
            <a:endParaRPr lang="sr-Latn-C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229600" cy="1143000"/>
          </a:xfrm>
        </p:spPr>
        <p:txBody>
          <a:bodyPr>
            <a:normAutofit/>
          </a:bodyPr>
          <a:lstStyle/>
          <a:p>
            <a:r>
              <a:rPr lang="sr-Latn-CS" sz="4000" dirty="0" smtClean="0"/>
              <a:t>PITANJA</a:t>
            </a:r>
            <a:endParaRPr lang="sr-Latn-C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8001000" cy="4373563"/>
          </a:xfrm>
        </p:spPr>
        <p:txBody>
          <a:bodyPr>
            <a:normAutofit/>
          </a:bodyPr>
          <a:lstStyle/>
          <a:p>
            <a:r>
              <a:rPr lang="sr-Latn-CS" sz="2800" dirty="0" smtClean="0"/>
              <a:t>KOJE VRSTE POSLOVA ĆE BITI RASPOLOŽIVE ZA 10 GODINA?</a:t>
            </a:r>
          </a:p>
          <a:p>
            <a:r>
              <a:rPr lang="sr-Latn-CS" sz="2800" dirty="0" smtClean="0"/>
              <a:t>KAKO SE POTREBE ZA VEŠTINAMA I KOMETENCIJAMA MENJAJU?</a:t>
            </a:r>
          </a:p>
          <a:p>
            <a:r>
              <a:rPr lang="sr-Latn-CS" sz="2800" dirty="0" smtClean="0"/>
              <a:t>DA LI SE PRAVA VRSTA OBRAZOVANJA I OBUKA NUDE DANAS ZA ONO ŠTO NAS OČEKUJE U BUDUĆNOSTI?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7848600" cy="609600"/>
          </a:xfrm>
        </p:spPr>
        <p:txBody>
          <a:bodyPr>
            <a:normAutofit fontScale="90000"/>
          </a:bodyPr>
          <a:lstStyle/>
          <a:p>
            <a:r>
              <a:rPr lang="sr-Latn-CS" dirty="0" smtClean="0"/>
              <a:t>PROMENE NA TRŽIŠTU RADA</a:t>
            </a:r>
            <a:br>
              <a:rPr lang="sr-Latn-CS" dirty="0" smtClean="0"/>
            </a:br>
            <a:endParaRPr lang="sr-Latn-C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sr-Latn-CS" dirty="0" smtClean="0"/>
              <a:t>STRUKTURNI FAKTORI PROMENA </a:t>
            </a:r>
          </a:p>
          <a:p>
            <a:r>
              <a:rPr lang="sr-Latn-CS" dirty="0" smtClean="0"/>
              <a:t>GLOBALIZACIJA</a:t>
            </a:r>
          </a:p>
          <a:p>
            <a:r>
              <a:rPr lang="sr-Latn-CS" dirty="0" smtClean="0"/>
              <a:t>TEHNOLOŠKE PROMENE</a:t>
            </a:r>
          </a:p>
          <a:p>
            <a:r>
              <a:rPr lang="sr-Latn-CS" dirty="0" smtClean="0"/>
              <a:t>STARENJE POPULACIJE </a:t>
            </a:r>
          </a:p>
          <a:p>
            <a:pPr>
              <a:buNone/>
            </a:pPr>
            <a:r>
              <a:rPr lang="sr-Latn-CS" sz="2800" dirty="0" smtClean="0"/>
              <a:t>ISTRAŽIVANJA POKAZUJU DA ĆE SE U BUDUĆNOSTI TRAŽITI NOVE I NAPREDNIJE VEŠTINE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lnSpcReduction="10000"/>
          </a:bodyPr>
          <a:lstStyle/>
          <a:p>
            <a:pPr marL="342900" lvl="1" indent="-342900" algn="ctr">
              <a:buNone/>
            </a:pPr>
            <a:r>
              <a:rPr lang="sr-Latn-CS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2. </a:t>
            </a:r>
            <a:r>
              <a:rPr lang="x-none" sz="3200" b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UNAPREĐENJE VEŠTINA NA SVIM</a:t>
            </a:r>
            <a:r>
              <a:rPr lang="sr-Latn-CS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x-none" sz="3200" b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NIVOIMA I</a:t>
            </a:r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x-none" sz="3200" b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PROMOVISANJE ZAPOŠLJAVANJA</a:t>
            </a:r>
          </a:p>
          <a:p>
            <a:pPr lvl="2">
              <a:buFont typeface="Wingdings" pitchFamily="2" charset="2"/>
              <a:buChar char="§"/>
            </a:pPr>
            <a:r>
              <a:rPr lang="x-none" sz="2800" smtClean="0"/>
              <a:t>UNAPREĐIVANJE VEŠTINA JE OD KLJUČNOG </a:t>
            </a:r>
            <a:r>
              <a:rPr lang="ru-RU" sz="2800" dirty="0" smtClean="0"/>
              <a:t> </a:t>
            </a:r>
            <a:r>
              <a:rPr lang="x-none" sz="2800" smtClean="0"/>
              <a:t>ZNAČAJA ZA UNAPREĐENJE JEDNAKOSTI</a:t>
            </a:r>
            <a:endParaRPr lang="en-US" sz="2800" dirty="0" smtClean="0"/>
          </a:p>
          <a:p>
            <a:pPr lvl="2">
              <a:buFont typeface="Wingdings" pitchFamily="2" charset="2"/>
              <a:buChar char="§"/>
            </a:pPr>
            <a:r>
              <a:rPr lang="en-US" sz="2800" dirty="0" smtClean="0"/>
              <a:t>N</a:t>
            </a:r>
            <a:r>
              <a:rPr lang="x-none" sz="2800" smtClean="0"/>
              <a:t>ISKO KVALIFIKOVANI</a:t>
            </a:r>
            <a:r>
              <a:rPr lang="sr-Latn-CS" sz="2800" dirty="0" smtClean="0"/>
              <a:t> SU VIŠE UGROŽENI, A MANJE UČESTVUJU U LLL</a:t>
            </a:r>
          </a:p>
          <a:p>
            <a:pPr lvl="2">
              <a:buFont typeface="Wingdings" pitchFamily="2" charset="2"/>
              <a:buChar char="§"/>
            </a:pPr>
            <a:r>
              <a:rPr lang="sr-Latn-CS" sz="2800" dirty="0" smtClean="0"/>
              <a:t>NEDOVOLJNO PROGRAME ZA STARIJU POPULACIJU</a:t>
            </a:r>
            <a:endParaRPr lang="en-US" sz="2800" dirty="0" smtClean="0"/>
          </a:p>
          <a:p>
            <a:pPr lvl="2">
              <a:buFont typeface="Wingdings" pitchFamily="2" charset="2"/>
              <a:buChar char="§"/>
            </a:pPr>
            <a:r>
              <a:rPr lang="ru-RU" sz="2800" dirty="0" smtClean="0"/>
              <a:t> </a:t>
            </a:r>
            <a:r>
              <a:rPr lang="x-none" sz="2800" smtClean="0"/>
              <a:t>RAVNOPRAVNOST POLOVA</a:t>
            </a:r>
            <a:endParaRPr lang="en-US" sz="2800" dirty="0" smtClean="0"/>
          </a:p>
          <a:p>
            <a:pPr lvl="2">
              <a:buFont typeface="Wingdings" pitchFamily="2" charset="2"/>
              <a:buChar char="§"/>
            </a:pPr>
            <a:r>
              <a:rPr lang="sr-Latn-CS" sz="2800" dirty="0" smtClean="0"/>
              <a:t>E</a:t>
            </a:r>
            <a:r>
              <a:rPr lang="x-none" sz="2800" smtClean="0"/>
              <a:t>FIKASNOSTI</a:t>
            </a:r>
            <a:r>
              <a:rPr lang="ru-RU" sz="2800" dirty="0" smtClean="0"/>
              <a:t> </a:t>
            </a:r>
            <a:r>
              <a:rPr lang="x-none" sz="2800" smtClean="0"/>
              <a:t>OBRAZOVANJA</a:t>
            </a:r>
            <a:r>
              <a:rPr lang="ru-RU" sz="2800" dirty="0" smtClean="0"/>
              <a:t> </a:t>
            </a:r>
            <a:r>
              <a:rPr lang="x-none" sz="2800" smtClean="0"/>
              <a:t>I METODA OBUKE U</a:t>
            </a:r>
            <a:r>
              <a:rPr lang="ru-RU" sz="2800" dirty="0" smtClean="0"/>
              <a:t> </a:t>
            </a:r>
            <a:r>
              <a:rPr lang="x-none" sz="2800" smtClean="0"/>
              <a:t>EU</a:t>
            </a:r>
            <a:endParaRPr lang="en-US" sz="2800" dirty="0" smtClean="0"/>
          </a:p>
          <a:p>
            <a:pPr lvl="1">
              <a:buFont typeface="Wingdings" pitchFamily="2" charset="2"/>
              <a:buChar char="ü"/>
            </a:pPr>
            <a:endParaRPr lang="en-US" sz="4000" dirty="0" smtClean="0"/>
          </a:p>
          <a:p>
            <a:pPr lvl="1">
              <a:buFont typeface="Wingdings" pitchFamily="2" charset="2"/>
              <a:buChar char="ü"/>
            </a:pPr>
            <a:endParaRPr lang="en-US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458200" cy="5791200"/>
          </a:xfrm>
          <a:ln>
            <a:noFill/>
          </a:ln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sr-Latn-CS" sz="4600" b="1" dirty="0" smtClean="0">
                <a:ln>
                  <a:solidFill>
                    <a:srgbClr val="FFFF00"/>
                  </a:solidFill>
                </a:ln>
              </a:rPr>
              <a:t>3. </a:t>
            </a:r>
            <a:r>
              <a:rPr lang="x-none" sz="4600" b="1" smtClean="0">
                <a:ln>
                  <a:solidFill>
                    <a:srgbClr val="FFFF00"/>
                  </a:solidFill>
                </a:ln>
              </a:rPr>
              <a:t>USKLAĐIVANJA </a:t>
            </a:r>
            <a:r>
              <a:rPr lang="ru-RU" sz="4600" b="1" dirty="0" smtClean="0">
                <a:ln>
                  <a:solidFill>
                    <a:srgbClr val="FFFF00"/>
                  </a:solidFill>
                </a:ln>
              </a:rPr>
              <a:t> </a:t>
            </a:r>
            <a:r>
              <a:rPr lang="x-none" sz="4600" b="1" smtClean="0">
                <a:ln>
                  <a:solidFill>
                    <a:srgbClr val="FFFF00"/>
                  </a:solidFill>
                </a:ln>
              </a:rPr>
              <a:t>VEŠTINA</a:t>
            </a:r>
            <a:r>
              <a:rPr lang="ru-RU" sz="4600" b="1" dirty="0" smtClean="0">
                <a:ln>
                  <a:solidFill>
                    <a:srgbClr val="FFFF00"/>
                  </a:solidFill>
                </a:ln>
              </a:rPr>
              <a:t> </a:t>
            </a:r>
            <a:r>
              <a:rPr lang="x-none" sz="4600" b="1" smtClean="0">
                <a:ln>
                  <a:solidFill>
                    <a:srgbClr val="FFFF00"/>
                  </a:solidFill>
                </a:ln>
              </a:rPr>
              <a:t>SA POTREBAMA TRŽIŠTA </a:t>
            </a:r>
            <a:r>
              <a:rPr lang="ru-RU" sz="4600" b="1" dirty="0" smtClean="0">
                <a:ln>
                  <a:solidFill>
                    <a:srgbClr val="FFFF00"/>
                  </a:solidFill>
                </a:ln>
              </a:rPr>
              <a:t> </a:t>
            </a:r>
            <a:r>
              <a:rPr lang="x-none" sz="4600" b="1" smtClean="0">
                <a:ln>
                  <a:solidFill>
                    <a:srgbClr val="FFFF00"/>
                  </a:solidFill>
                </a:ln>
              </a:rPr>
              <a:t>RADA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sr-Latn-CS" sz="3800" dirty="0" smtClean="0"/>
              <a:t>P</a:t>
            </a:r>
            <a:r>
              <a:rPr lang="x-none" sz="3800" smtClean="0"/>
              <a:t>ROBLEM </a:t>
            </a:r>
            <a:r>
              <a:rPr lang="sr-Latn-CS" sz="3800" dirty="0" smtClean="0"/>
              <a:t>- </a:t>
            </a:r>
            <a:r>
              <a:rPr lang="x-none" sz="3800" smtClean="0"/>
              <a:t>VEŠTINE </a:t>
            </a:r>
            <a:r>
              <a:rPr lang="ru-RU" sz="3800" dirty="0" smtClean="0"/>
              <a:t> </a:t>
            </a:r>
            <a:r>
              <a:rPr lang="x-none" sz="3800" smtClean="0"/>
              <a:t>NE </a:t>
            </a:r>
            <a:r>
              <a:rPr lang="ru-RU" sz="3800" dirty="0" smtClean="0"/>
              <a:t> </a:t>
            </a:r>
            <a:r>
              <a:rPr lang="x-none" sz="3800" smtClean="0"/>
              <a:t>ODGOVARAJU</a:t>
            </a:r>
            <a:r>
              <a:rPr lang="ru-RU" sz="3800" dirty="0" smtClean="0"/>
              <a:t> </a:t>
            </a:r>
            <a:r>
              <a:rPr lang="x-none" sz="3800" smtClean="0"/>
              <a:t>POTREBAMA</a:t>
            </a:r>
            <a:r>
              <a:rPr lang="ru-RU" sz="3800" dirty="0" smtClean="0"/>
              <a:t> </a:t>
            </a:r>
            <a:r>
              <a:rPr lang="x-none" sz="3800" smtClean="0"/>
              <a:t>TRŽIŠTA</a:t>
            </a:r>
            <a:r>
              <a:rPr lang="ru-RU" sz="3800" dirty="0" smtClean="0"/>
              <a:t> </a:t>
            </a:r>
            <a:r>
              <a:rPr lang="x-none" sz="3800" smtClean="0"/>
              <a:t>RADA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</a:pPr>
            <a:endParaRPr lang="en-US" sz="3800" dirty="0" smtClean="0"/>
          </a:p>
          <a:p>
            <a:pPr lvl="2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x-none" sz="3800" smtClean="0"/>
              <a:t>SPLET VEŠTINA KOJI SE STIČU NA UNIVERZITETIMA U EU I SISTEM OBUKE NE PODRŽAVAJU U POTPUNOSTI TREND INOVATIVNOSTI U EKONOMIJI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</a:pPr>
            <a:endParaRPr lang="en-US" sz="3800" dirty="0" smtClean="0"/>
          </a:p>
          <a:p>
            <a:pPr lvl="2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x-none" sz="3800" smtClean="0"/>
              <a:t>SMANJIVANJE POLNE NERAVNOTEŽE U SEKTORIMA I ZANIMANJIMA</a:t>
            </a:r>
            <a:endParaRPr lang="sr-Latn-CS" sz="3800" dirty="0" smtClean="0"/>
          </a:p>
          <a:p>
            <a:pPr lvl="2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</a:pPr>
            <a:endParaRPr lang="x-none" sz="3800" smtClean="0"/>
          </a:p>
          <a:p>
            <a:pPr lvl="2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x-none" sz="3800" smtClean="0"/>
              <a:t>UKLAPANJE PREPREKA I ADMINISTRATIVNIH BARIJERA</a:t>
            </a:r>
            <a:r>
              <a:rPr lang="sr-Latn-CS" sz="3800" dirty="0" smtClean="0"/>
              <a:t> ZA VEĆU MOBILNOST</a:t>
            </a:r>
            <a:endParaRPr lang="en-US" sz="3800" dirty="0" smtClean="0"/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endParaRPr lang="en-US" sz="3400" dirty="0" smtClean="0"/>
          </a:p>
          <a:p>
            <a:pPr lvl="1">
              <a:lnSpc>
                <a:spcPct val="120000"/>
              </a:lnSpc>
              <a:spcBef>
                <a:spcPts val="0"/>
              </a:spcBef>
              <a:buNone/>
            </a:pPr>
            <a:endParaRPr lang="en-US" sz="3400" b="1" dirty="0" smtClean="0"/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</a:pPr>
            <a:endParaRPr lang="en-US" sz="34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410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Latn-CS" sz="36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4. </a:t>
            </a:r>
            <a:r>
              <a:rPr lang="x-none" sz="3600" b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POBOLJŠANJE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x-none" sz="3600" b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KAPACITETA </a:t>
            </a:r>
            <a:r>
              <a:rPr lang="sr-Latn-CS" sz="36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E</a:t>
            </a:r>
            <a:r>
              <a:rPr lang="x-none" sz="3600" b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U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x-none" sz="3600" b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ZA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x-none" sz="3600" b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PROCENU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, </a:t>
            </a:r>
            <a:r>
              <a:rPr lang="x-none" sz="3600" b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ANTICIPACIJU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x-none" sz="3600" b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I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x-none" sz="3600" b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USKLAĐIVANJE VEŠTINA</a:t>
            </a:r>
          </a:p>
          <a:p>
            <a:pPr algn="ctr">
              <a:buNone/>
            </a:pPr>
            <a:endParaRPr lang="sr-Latn-CS" b="1" dirty="0" smtClean="0"/>
          </a:p>
          <a:p>
            <a:pPr lvl="3">
              <a:buFont typeface="Wingdings" pitchFamily="2" charset="2"/>
              <a:buChar char="ü"/>
            </a:pPr>
            <a:r>
              <a:rPr lang="sr-Latn-CS" sz="2800" b="1" dirty="0" smtClean="0"/>
              <a:t>Poboljšanje praćenja i predviđanja tržišta rada </a:t>
            </a:r>
          </a:p>
          <a:p>
            <a:pPr lvl="3">
              <a:buFont typeface="Wingdings" pitchFamily="2" charset="2"/>
              <a:buChar char="ü"/>
            </a:pPr>
            <a:r>
              <a:rPr lang="sr-Latn-CS" sz="2800" b="1" dirty="0" smtClean="0"/>
              <a:t>Evropski Savet, marta 2008, je naglasio da je ulaganje u ljude i modernizacija tržišta rad jedan od četiri prioritetne oblasti Lisabonske strategije</a:t>
            </a:r>
          </a:p>
          <a:p>
            <a:pPr lvl="3">
              <a:buFont typeface="Wingdings" pitchFamily="2" charset="2"/>
              <a:buChar char="ü"/>
            </a:pPr>
            <a:r>
              <a:rPr lang="sr-Latn-CS" sz="2800" b="1" dirty="0" smtClean="0"/>
              <a:t>CEDEFOP ISTRAŽIVANJE 2009</a:t>
            </a:r>
            <a:endParaRPr lang="en-US" sz="2800" b="1" dirty="0" smtClean="0"/>
          </a:p>
          <a:p>
            <a:pPr lvl="1">
              <a:buFont typeface="Wingdings" pitchFamily="2" charset="2"/>
              <a:buChar char="ü"/>
            </a:pPr>
            <a:endParaRPr lang="en-US" b="1" dirty="0" smtClean="0"/>
          </a:p>
          <a:p>
            <a:pPr lvl="1">
              <a:buFont typeface="Wingdings" pitchFamily="2" charset="2"/>
              <a:buChar char="ü"/>
            </a:pP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>
            <a:noAutofit/>
          </a:bodyPr>
          <a:lstStyle/>
          <a:p>
            <a:r>
              <a:rPr lang="sr-Latn-CS" sz="36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II. PRVA PROCENA POTREBE ZA VEŠTINAMA I TRŽIŠTA RADA DO 2020. GODINE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</TotalTime>
  <Words>951</Words>
  <Application>Microsoft Office PowerPoint</Application>
  <PresentationFormat>On-screen Show (4:3)</PresentationFormat>
  <Paragraphs>142</Paragraphs>
  <Slides>41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Arial</vt:lpstr>
      <vt:lpstr>Calibri</vt:lpstr>
      <vt:lpstr>Courier New</vt:lpstr>
      <vt:lpstr>Gill Sans MT</vt:lpstr>
      <vt:lpstr>Times New Roman</vt:lpstr>
      <vt:lpstr>Wingdings</vt:lpstr>
      <vt:lpstr>Wingdings 2</vt:lpstr>
      <vt:lpstr>Office Theme</vt:lpstr>
      <vt:lpstr>Chart</vt:lpstr>
      <vt:lpstr>KLJUČNE KOMPETENCIJE ZA NOVO VREME</vt:lpstr>
      <vt:lpstr>NOVE VEŠTINE ZA NOVE POSLOVE</vt:lpstr>
      <vt:lpstr>Inicijative eu</vt:lpstr>
      <vt:lpstr>1. NOVE VEŠTINE: KLJUČ ZA NOVA I BOLJA RADNA MESTA</vt:lpstr>
      <vt:lpstr>PROMENE NA TRŽIŠTU RADA </vt:lpstr>
      <vt:lpstr>PowerPoint Presentation</vt:lpstr>
      <vt:lpstr>PowerPoint Presentation</vt:lpstr>
      <vt:lpstr>PowerPoint Presentation</vt:lpstr>
      <vt:lpstr>II. PRVA PROCENA POTREBE ZA VEŠTINAMA I TRŽIŠTA RADA DO 2020. GODINE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Trendovi u potrebnim veštinama i zanimanjima </vt:lpstr>
      <vt:lpstr>PowerPoint Presentation</vt:lpstr>
      <vt:lpstr>PowerPoint Presentation</vt:lpstr>
      <vt:lpstr>PowerPoint Presentation</vt:lpstr>
      <vt:lpstr>III. PREDVIĐANJE I USAGLAŠAVANJE: NOVE VEŠTINE ZA NOVA RADNA MESTA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SRBIJA</vt:lpstr>
      <vt:lpstr>KARAKTERISTIKE TRŽIŠTA RADA</vt:lpstr>
      <vt:lpstr>PowerPoint Presentation</vt:lpstr>
      <vt:lpstr>ISTRAŽIVANJA NSZ 2009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UNIVERZITETI I ZAPOŠLJAVANJE </vt:lpstr>
      <vt:lpstr> ISTRAŽIVANJA U EU- REFLEX BOOK </vt:lpstr>
      <vt:lpstr>KOJE KOMPETENCIJE UTIČU NA USPEH U PROFESIJI?</vt:lpstr>
      <vt:lpstr>PITANJA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NOVE VEŠTINE ZA NOVE POSLOVE</dc:title>
  <dc:creator>Dragana Zivkovic</dc:creator>
  <cp:lastModifiedBy>Win10</cp:lastModifiedBy>
  <cp:revision>60</cp:revision>
  <dcterms:created xsi:type="dcterms:W3CDTF">2010-04-21T10:11:38Z</dcterms:created>
  <dcterms:modified xsi:type="dcterms:W3CDTF">2016-12-25T13:37:07Z</dcterms:modified>
</cp:coreProperties>
</file>